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99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3CB1E88-C282-4C29-AF6F-0E963CEF4123}" type="datetimeFigureOut">
              <a:rPr kumimoji="1" lang="ja-JP" altLang="en-US" smtClean="0"/>
              <a:t>2024/4/3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60257B1-2E7B-49FA-B8F8-C22C08D7DF14}" type="slidenum">
              <a:rPr kumimoji="1" lang="ja-JP" altLang="en-US" smtClean="0"/>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3CB1E88-C282-4C29-AF6F-0E963CEF4123}" type="datetimeFigureOut">
              <a:rPr kumimoji="1" lang="ja-JP" altLang="en-US" smtClean="0"/>
              <a:t>2024/4/3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60257B1-2E7B-49FA-B8F8-C22C08D7DF14}" type="slidenum">
              <a:rPr kumimoji="1" lang="ja-JP" altLang="en-US" smtClean="0"/>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3CB1E88-C282-4C29-AF6F-0E963CEF4123}" type="datetimeFigureOut">
              <a:rPr kumimoji="1" lang="ja-JP" altLang="en-US" smtClean="0"/>
              <a:t>2024/4/3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60257B1-2E7B-49FA-B8F8-C22C08D7DF14}" type="slidenum">
              <a:rPr kumimoji="1" lang="ja-JP" altLang="en-US" smtClean="0"/>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3CB1E88-C282-4C29-AF6F-0E963CEF4123}" type="datetimeFigureOut">
              <a:rPr kumimoji="1" lang="ja-JP" altLang="en-US" smtClean="0"/>
              <a:t>2024/4/3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60257B1-2E7B-49FA-B8F8-C22C08D7DF14}" type="slidenum">
              <a:rPr kumimoji="1" lang="ja-JP" altLang="en-US" smtClean="0"/>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3CB1E88-C282-4C29-AF6F-0E963CEF4123}" type="datetimeFigureOut">
              <a:rPr kumimoji="1" lang="ja-JP" altLang="en-US" smtClean="0"/>
              <a:t>2024/4/3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60257B1-2E7B-49FA-B8F8-C22C08D7DF14}" type="slidenum">
              <a:rPr kumimoji="1" lang="ja-JP" altLang="en-US" smtClean="0"/>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3CB1E88-C282-4C29-AF6F-0E963CEF4123}" type="datetimeFigureOut">
              <a:rPr kumimoji="1" lang="ja-JP" altLang="en-US" smtClean="0"/>
              <a:t>2024/4/3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60257B1-2E7B-49FA-B8F8-C22C08D7DF14}" type="slidenum">
              <a:rPr kumimoji="1" lang="ja-JP" altLang="en-US" smtClean="0"/>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3CB1E88-C282-4C29-AF6F-0E963CEF4123}" type="datetimeFigureOut">
              <a:rPr kumimoji="1" lang="ja-JP" altLang="en-US" smtClean="0"/>
              <a:t>2024/4/3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060257B1-2E7B-49FA-B8F8-C22C08D7DF14}" type="slidenum">
              <a:rPr kumimoji="1" lang="ja-JP" altLang="en-US" smtClean="0"/>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3CB1E88-C282-4C29-AF6F-0E963CEF4123}" type="datetimeFigureOut">
              <a:rPr kumimoji="1" lang="ja-JP" altLang="en-US" smtClean="0"/>
              <a:t>2024/4/3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060257B1-2E7B-49FA-B8F8-C22C08D7DF14}" type="slidenum">
              <a:rPr kumimoji="1" lang="ja-JP" altLang="en-US" smtClean="0"/>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3CB1E88-C282-4C29-AF6F-0E963CEF4123}" type="datetimeFigureOut">
              <a:rPr kumimoji="1" lang="ja-JP" altLang="en-US" smtClean="0"/>
              <a:t>2024/4/3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060257B1-2E7B-49FA-B8F8-C22C08D7DF14}" type="slidenum">
              <a:rPr kumimoji="1" lang="ja-JP" altLang="en-US" smtClean="0"/>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3CB1E88-C282-4C29-AF6F-0E963CEF4123}" type="datetimeFigureOut">
              <a:rPr kumimoji="1" lang="ja-JP" altLang="en-US" smtClean="0"/>
              <a:t>2024/4/3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60257B1-2E7B-49FA-B8F8-C22C08D7DF14}" type="slidenum">
              <a:rPr kumimoji="1" lang="ja-JP" altLang="en-US" smtClean="0"/>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3CB1E88-C282-4C29-AF6F-0E963CEF4123}" type="datetimeFigureOut">
              <a:rPr kumimoji="1" lang="ja-JP" altLang="en-US" smtClean="0"/>
              <a:t>2024/4/3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60257B1-2E7B-49FA-B8F8-C22C08D7DF14}" type="slidenum">
              <a:rPr kumimoji="1" lang="ja-JP" altLang="en-US" smtClean="0"/>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CB1E88-C282-4C29-AF6F-0E963CEF4123}" type="datetimeFigureOut">
              <a:rPr kumimoji="1" lang="ja-JP" altLang="en-US" smtClean="0"/>
              <a:t>2024/4/3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0257B1-2E7B-49FA-B8F8-C22C08D7DF14}"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kiwkiriko@solid.ocn.ne.jp"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632789" y="620688"/>
            <a:ext cx="5674951" cy="1938992"/>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ja-JP" altLang="en-US" sz="6000" b="1" dirty="0" smtClean="0">
                <a:ln/>
                <a:solidFill>
                  <a:schemeClr val="accent3"/>
                </a:solidFill>
              </a:rPr>
              <a:t>コミュニティカフェ</a:t>
            </a:r>
            <a:endParaRPr lang="en-US" altLang="ja-JP" sz="6000" b="1" dirty="0" smtClean="0">
              <a:ln/>
              <a:solidFill>
                <a:schemeClr val="accent3"/>
              </a:solidFill>
            </a:endParaRPr>
          </a:p>
          <a:p>
            <a:pPr algn="ctr"/>
            <a:r>
              <a:rPr lang="ja-JP" altLang="en-US" sz="6000" b="1" cap="none" spc="0" dirty="0" smtClean="0">
                <a:ln/>
                <a:solidFill>
                  <a:schemeClr val="accent3"/>
                </a:solidFill>
                <a:effectLst/>
              </a:rPr>
              <a:t>あした葉</a:t>
            </a:r>
            <a:endParaRPr lang="ja-JP" altLang="en-US" sz="6000" b="1" cap="none" spc="0" dirty="0">
              <a:ln/>
              <a:solidFill>
                <a:schemeClr val="accent3"/>
              </a:solidFill>
              <a:effectLst/>
            </a:endParaRPr>
          </a:p>
        </p:txBody>
      </p:sp>
      <p:sp>
        <p:nvSpPr>
          <p:cNvPr id="3" name="テキスト ボックス 2"/>
          <p:cNvSpPr txBox="1"/>
          <p:nvPr/>
        </p:nvSpPr>
        <p:spPr>
          <a:xfrm>
            <a:off x="2627784" y="188640"/>
            <a:ext cx="4680520" cy="461665"/>
          </a:xfrm>
          <a:prstGeom prst="rect">
            <a:avLst/>
          </a:prstGeom>
          <a:noFill/>
        </p:spPr>
        <p:txBody>
          <a:bodyPr wrap="square" rtlCol="0">
            <a:spAutoFit/>
          </a:bodyPr>
          <a:lstStyle/>
          <a:p>
            <a:r>
              <a:rPr kumimoji="1" lang="ja-JP" altLang="en-US" sz="2400" dirty="0" smtClean="0"/>
              <a:t>一般社団法人あした葉</a:t>
            </a:r>
            <a:endParaRPr kumimoji="1" lang="ja-JP" altLang="en-US" sz="2400" dirty="0"/>
          </a:p>
        </p:txBody>
      </p:sp>
      <p:sp>
        <p:nvSpPr>
          <p:cNvPr id="4" name="テキスト ボックス 3"/>
          <p:cNvSpPr txBox="1"/>
          <p:nvPr/>
        </p:nvSpPr>
        <p:spPr>
          <a:xfrm>
            <a:off x="1691680" y="2780928"/>
            <a:ext cx="6264696" cy="646331"/>
          </a:xfrm>
          <a:prstGeom prst="rect">
            <a:avLst/>
          </a:prstGeom>
          <a:noFill/>
        </p:spPr>
        <p:txBody>
          <a:bodyPr wrap="square" rtlCol="0">
            <a:spAutoFit/>
          </a:bodyPr>
          <a:lstStyle/>
          <a:p>
            <a:r>
              <a:rPr lang="ja-JP" altLang="en-US" sz="3600" dirty="0" smtClean="0"/>
              <a:t>明日に繋がる笑顔の居場所❣</a:t>
            </a:r>
            <a:endParaRPr kumimoji="1" lang="ja-JP" altLang="en-US" sz="3600" dirty="0"/>
          </a:p>
        </p:txBody>
      </p:sp>
      <p:pic>
        <p:nvPicPr>
          <p:cNvPr id="1026" name="Picture 2" descr="C:\Users\Owner\Desktop\一般社団法人あした葉ロゴ.jpg"/>
          <p:cNvPicPr>
            <a:picLocks noChangeAspect="1" noChangeArrowheads="1"/>
          </p:cNvPicPr>
          <p:nvPr/>
        </p:nvPicPr>
        <p:blipFill>
          <a:blip r:embed="rId2" cstate="print"/>
          <a:srcRect/>
          <a:stretch>
            <a:fillRect/>
          </a:stretch>
        </p:blipFill>
        <p:spPr bwMode="auto">
          <a:xfrm>
            <a:off x="7557374" y="0"/>
            <a:ext cx="1586626" cy="1986275"/>
          </a:xfrm>
          <a:prstGeom prst="rect">
            <a:avLst/>
          </a:prstGeom>
          <a:noFill/>
        </p:spPr>
      </p:pic>
      <p:sp>
        <p:nvSpPr>
          <p:cNvPr id="9" name="テキスト ボックス 8"/>
          <p:cNvSpPr txBox="1"/>
          <p:nvPr/>
        </p:nvSpPr>
        <p:spPr>
          <a:xfrm>
            <a:off x="1763688" y="3645024"/>
            <a:ext cx="6829114" cy="461665"/>
          </a:xfrm>
          <a:prstGeom prst="rect">
            <a:avLst/>
          </a:prstGeom>
          <a:noFill/>
        </p:spPr>
        <p:txBody>
          <a:bodyPr wrap="none" rtlCol="0">
            <a:spAutoFit/>
          </a:bodyPr>
          <a:lstStyle/>
          <a:p>
            <a:r>
              <a:rPr lang="ja-JP" altLang="en-US" sz="2400" b="1" dirty="0"/>
              <a:t>人</a:t>
            </a:r>
            <a:r>
              <a:rPr lang="ja-JP" altLang="en-US" sz="2400" dirty="0" smtClean="0"/>
              <a:t>の持てる力を引き出して個人の尊厳を守ります❣</a:t>
            </a:r>
            <a:endParaRPr kumimoji="1" lang="ja-JP" altLang="en-US" sz="2400" dirty="0"/>
          </a:p>
        </p:txBody>
      </p:sp>
      <p:sp>
        <p:nvSpPr>
          <p:cNvPr id="10" name="テキスト ボックス 9"/>
          <p:cNvSpPr txBox="1"/>
          <p:nvPr/>
        </p:nvSpPr>
        <p:spPr>
          <a:xfrm>
            <a:off x="755576" y="4941168"/>
            <a:ext cx="7848872"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kumimoji="1" lang="ja-JP" altLang="en-US" dirty="0" smtClean="0"/>
              <a:t>　　　　　　　　　　　　　　　　　一般社団法人あした葉</a:t>
            </a:r>
            <a:endParaRPr kumimoji="1" lang="en-US" altLang="ja-JP" dirty="0" smtClean="0"/>
          </a:p>
          <a:p>
            <a:r>
              <a:rPr lang="ja-JP" altLang="en-US" dirty="0" smtClean="0"/>
              <a:t>〒５１２－０９３１　三重県四日市市浮橋１丁目２４－７（事務局）</a:t>
            </a:r>
            <a:endParaRPr lang="en-US" altLang="ja-JP" dirty="0" smtClean="0"/>
          </a:p>
          <a:p>
            <a:r>
              <a:rPr kumimoji="1" lang="ja-JP" altLang="en-US" dirty="0" smtClean="0"/>
              <a:t>〒５１０－８００６　三重県四日市市東富田町９－３（コミュニティカフェあした葉</a:t>
            </a:r>
            <a:endParaRPr kumimoji="1" lang="en-US" altLang="ja-JP" dirty="0" smtClean="0"/>
          </a:p>
          <a:p>
            <a:r>
              <a:rPr lang="ja-JP" altLang="en-US" dirty="0" smtClean="0"/>
              <a:t>携帯：０９０－８３２５－８８１６　　カフェ電話・０５９－３１５－０６２３</a:t>
            </a:r>
            <a:endParaRPr lang="en-US" altLang="ja-JP" dirty="0" smtClean="0"/>
          </a:p>
          <a:p>
            <a:r>
              <a:rPr kumimoji="1" lang="ja-JP" altLang="en-US" dirty="0" smtClean="0"/>
              <a:t>Ｅ－ｍａｉｌ　</a:t>
            </a:r>
            <a:r>
              <a:rPr kumimoji="1" lang="en-US" altLang="ja-JP" dirty="0" smtClean="0">
                <a:hlinkClick r:id="rId3"/>
              </a:rPr>
              <a:t>wkiwkiriko@solid.ocn.ne.jp</a:t>
            </a:r>
            <a:r>
              <a:rPr kumimoji="1" lang="ja-JP" altLang="en-US" dirty="0" smtClean="0"/>
              <a:t>　</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195736" y="0"/>
            <a:ext cx="4285148" cy="923330"/>
          </a:xfrm>
          <a:prstGeom prst="rect">
            <a:avLst/>
          </a:prstGeom>
          <a:noFill/>
        </p:spPr>
        <p:txBody>
          <a:bodyPr wrap="none" lIns="91440" tIns="45720" rIns="91440" bIns="45720">
            <a:spAutoFit/>
          </a:bodyPr>
          <a:lstStyle/>
          <a:p>
            <a:pPr algn="ctr"/>
            <a:r>
              <a:rPr lang="ja-JP" altLang="en-US" sz="5400" cap="none" spc="0" dirty="0" smtClean="0">
                <a:ln w="19050">
                  <a:solidFill>
                    <a:schemeClr val="tx2">
                      <a:tint val="1000"/>
                    </a:schemeClr>
                  </a:solidFill>
                  <a:prstDash val="solid"/>
                </a:ln>
                <a:effectLst>
                  <a:outerShdw blurRad="50000" dist="50800" dir="7500000" algn="tl">
                    <a:srgbClr val="000000">
                      <a:shade val="5000"/>
                      <a:alpha val="35000"/>
                    </a:srgbClr>
                  </a:outerShdw>
                </a:effectLst>
              </a:rPr>
              <a:t>ご利用の手順</a:t>
            </a:r>
            <a:endParaRPr lang="ja-JP" altLang="en-US" sz="5400" cap="none" spc="0" dirty="0">
              <a:ln w="19050">
                <a:solidFill>
                  <a:schemeClr val="tx2">
                    <a:tint val="1000"/>
                  </a:schemeClr>
                </a:solidFill>
                <a:prstDash val="solid"/>
              </a:ln>
              <a:effectLst>
                <a:outerShdw blurRad="50000" dist="50800" dir="7500000" algn="tl">
                  <a:srgbClr val="000000">
                    <a:shade val="5000"/>
                    <a:alpha val="35000"/>
                  </a:srgbClr>
                </a:outerShdw>
              </a:effectLst>
            </a:endParaRPr>
          </a:p>
        </p:txBody>
      </p:sp>
      <p:sp>
        <p:nvSpPr>
          <p:cNvPr id="4" name="テキスト ボックス 3"/>
          <p:cNvSpPr txBox="1"/>
          <p:nvPr/>
        </p:nvSpPr>
        <p:spPr>
          <a:xfrm>
            <a:off x="539552" y="1268760"/>
            <a:ext cx="3960440" cy="2246769"/>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kumimoji="1" lang="ja-JP" altLang="en-US" sz="2000" b="1" dirty="0" smtClean="0"/>
              <a:t>①介護保険証をご持参ください。</a:t>
            </a:r>
            <a:endParaRPr kumimoji="1" lang="en-US" altLang="ja-JP" sz="2000" b="1" dirty="0" smtClean="0"/>
          </a:p>
          <a:p>
            <a:r>
              <a:rPr lang="ja-JP" altLang="en-US" sz="2000" b="1" dirty="0" smtClean="0"/>
              <a:t>②利用申込書にご記入下さい。</a:t>
            </a:r>
            <a:endParaRPr lang="en-US" altLang="ja-JP" sz="2000" b="1" dirty="0" smtClean="0"/>
          </a:p>
          <a:p>
            <a:r>
              <a:rPr kumimoji="1" lang="ja-JP" altLang="en-US" sz="2000" b="1" dirty="0" smtClean="0"/>
              <a:t>③介護保険の要支援以外の方はチエックリストをもとに専門職が聞き取りをさせていただきます。</a:t>
            </a:r>
            <a:endParaRPr kumimoji="1" lang="en-US" altLang="ja-JP" sz="2000" b="1" dirty="0" smtClean="0"/>
          </a:p>
          <a:p>
            <a:r>
              <a:rPr lang="ja-JP" altLang="en-US" sz="2000" b="1" dirty="0"/>
              <a:t>該当</a:t>
            </a:r>
            <a:r>
              <a:rPr lang="ja-JP" altLang="en-US" sz="2000" b="1" dirty="0" smtClean="0"/>
              <a:t>すれば、ケアマネージャーがプランを作成いたします。</a:t>
            </a:r>
            <a:endParaRPr kumimoji="1" lang="en-US" altLang="ja-JP" sz="2000" b="1" dirty="0" smtClean="0"/>
          </a:p>
        </p:txBody>
      </p:sp>
      <p:sp>
        <p:nvSpPr>
          <p:cNvPr id="5" name="テキスト ボックス 4"/>
          <p:cNvSpPr txBox="1"/>
          <p:nvPr/>
        </p:nvSpPr>
        <p:spPr>
          <a:xfrm>
            <a:off x="539552" y="764704"/>
            <a:ext cx="2952328" cy="523220"/>
          </a:xfrm>
          <a:prstGeom prst="rect">
            <a:avLst/>
          </a:prstGeom>
          <a:noFill/>
        </p:spPr>
        <p:txBody>
          <a:bodyPr wrap="square" rtlCol="0">
            <a:spAutoFit/>
          </a:bodyPr>
          <a:lstStyle/>
          <a:p>
            <a:r>
              <a:rPr lang="ja-JP" altLang="en-US" sz="2800" b="1" dirty="0" smtClean="0"/>
              <a:t>　　　　初め</a:t>
            </a:r>
            <a:r>
              <a:rPr kumimoji="1" lang="ja-JP" altLang="en-US" sz="2800" b="1" dirty="0" smtClean="0"/>
              <a:t>ての方</a:t>
            </a:r>
            <a:endParaRPr kumimoji="1" lang="ja-JP" altLang="en-US" sz="2800" b="1" dirty="0"/>
          </a:p>
        </p:txBody>
      </p:sp>
      <p:sp>
        <p:nvSpPr>
          <p:cNvPr id="6" name="テキスト ボックス 5"/>
          <p:cNvSpPr txBox="1"/>
          <p:nvPr/>
        </p:nvSpPr>
        <p:spPr>
          <a:xfrm>
            <a:off x="5436096" y="836712"/>
            <a:ext cx="2448272" cy="461665"/>
          </a:xfrm>
          <a:prstGeom prst="rect">
            <a:avLst/>
          </a:prstGeom>
          <a:noFill/>
        </p:spPr>
        <p:txBody>
          <a:bodyPr wrap="square" rtlCol="0">
            <a:spAutoFit/>
          </a:bodyPr>
          <a:lstStyle/>
          <a:p>
            <a:r>
              <a:rPr kumimoji="1" lang="ja-JP" altLang="en-US" sz="2400" b="1" dirty="0" smtClean="0"/>
              <a:t>２回目以降の方</a:t>
            </a:r>
            <a:endParaRPr kumimoji="1" lang="ja-JP" altLang="en-US" sz="2400" b="1" dirty="0"/>
          </a:p>
        </p:txBody>
      </p:sp>
      <p:sp>
        <p:nvSpPr>
          <p:cNvPr id="7" name="テキスト ボックス 6"/>
          <p:cNvSpPr txBox="1"/>
          <p:nvPr/>
        </p:nvSpPr>
        <p:spPr>
          <a:xfrm>
            <a:off x="5076056" y="1340768"/>
            <a:ext cx="3312368"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kumimoji="1" lang="ja-JP" altLang="en-US" dirty="0" smtClean="0"/>
              <a:t>あした葉手帳をご持参ください。</a:t>
            </a:r>
            <a:endParaRPr kumimoji="1" lang="ja-JP" altLang="en-US" dirty="0"/>
          </a:p>
        </p:txBody>
      </p:sp>
      <p:sp>
        <p:nvSpPr>
          <p:cNvPr id="8" name="フローチャート: データ 7"/>
          <p:cNvSpPr/>
          <p:nvPr/>
        </p:nvSpPr>
        <p:spPr>
          <a:xfrm>
            <a:off x="5796136" y="1916832"/>
            <a:ext cx="1512168" cy="1368152"/>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下矢印 8"/>
          <p:cNvSpPr/>
          <p:nvPr/>
        </p:nvSpPr>
        <p:spPr>
          <a:xfrm>
            <a:off x="4788024" y="3212976"/>
            <a:ext cx="57606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851920" y="3861048"/>
            <a:ext cx="2664296"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dirty="0" smtClean="0"/>
              <a:t>受付</a:t>
            </a:r>
            <a:endParaRPr kumimoji="1" lang="ja-JP" altLang="en-US" sz="4400" dirty="0"/>
          </a:p>
        </p:txBody>
      </p:sp>
      <p:sp>
        <p:nvSpPr>
          <p:cNvPr id="11" name="テキスト ボックス 10"/>
          <p:cNvSpPr txBox="1"/>
          <p:nvPr/>
        </p:nvSpPr>
        <p:spPr>
          <a:xfrm>
            <a:off x="251520" y="4581129"/>
            <a:ext cx="8640960" cy="1200329"/>
          </a:xfrm>
          <a:prstGeom prst="rect">
            <a:avLst/>
          </a:prstGeom>
          <a:noFill/>
        </p:spPr>
        <p:txBody>
          <a:bodyPr wrap="square" rtlCol="0">
            <a:spAutoFit/>
          </a:bodyPr>
          <a:lstStyle/>
          <a:p>
            <a:r>
              <a:rPr lang="ja-JP" altLang="en-US" sz="2400" b="1" dirty="0" smtClean="0"/>
              <a:t>①利用料の支払い　（</a:t>
            </a:r>
            <a:r>
              <a:rPr lang="en-US" altLang="ja-JP" sz="2400" b="1" dirty="0" smtClean="0"/>
              <a:t>200</a:t>
            </a:r>
            <a:r>
              <a:rPr lang="ja-JP" altLang="en-US" sz="2400" b="1" dirty="0" smtClean="0"/>
              <a:t>円）　あした葉手帳をお預かりします。</a:t>
            </a:r>
            <a:endParaRPr lang="en-US" altLang="ja-JP" sz="2400" b="1" dirty="0" smtClean="0"/>
          </a:p>
          <a:p>
            <a:r>
              <a:rPr kumimoji="1" lang="ja-JP" altLang="en-US" sz="2400" b="1" dirty="0" smtClean="0"/>
              <a:t>②席についてゆっくりしてください。（簡単な健康チエックをします）</a:t>
            </a:r>
            <a:endParaRPr kumimoji="1" lang="en-US" altLang="ja-JP" sz="2400" b="1" dirty="0" smtClean="0"/>
          </a:p>
          <a:p>
            <a:endParaRPr kumimoji="1" lang="ja-JP" altLang="en-US" sz="2400" b="1" dirty="0"/>
          </a:p>
        </p:txBody>
      </p:sp>
      <p:sp>
        <p:nvSpPr>
          <p:cNvPr id="12" name="テキスト ボックス 11"/>
          <p:cNvSpPr txBox="1"/>
          <p:nvPr/>
        </p:nvSpPr>
        <p:spPr>
          <a:xfrm>
            <a:off x="323957" y="5445224"/>
            <a:ext cx="8820043"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kumimoji="1" lang="en-US" altLang="ja-JP" dirty="0" smtClean="0"/>
              <a:t>※</a:t>
            </a:r>
            <a:r>
              <a:rPr kumimoji="1" lang="ja-JP" altLang="en-US" b="1" dirty="0" smtClean="0"/>
              <a:t>室内は靴を脱いでいただきます。上履きをご用意ください。</a:t>
            </a:r>
            <a:endParaRPr lang="en-US" altLang="ja-JP" b="1" dirty="0"/>
          </a:p>
          <a:p>
            <a:r>
              <a:rPr kumimoji="1" lang="en-US" altLang="ja-JP" b="1" dirty="0" smtClean="0"/>
              <a:t>※</a:t>
            </a:r>
            <a:r>
              <a:rPr kumimoji="1" lang="ja-JP" altLang="en-US" b="1" dirty="0" smtClean="0"/>
              <a:t>昼食は「あした葉食堂」の利用、弁当持参、自宅に帰る、自由で当日の朝お聞きします。</a:t>
            </a:r>
            <a:endParaRPr kumimoji="1" lang="en-US" altLang="ja-JP" b="1" dirty="0" smtClean="0"/>
          </a:p>
          <a:p>
            <a:r>
              <a:rPr lang="en-US" altLang="ja-JP" dirty="0" smtClean="0"/>
              <a:t>※</a:t>
            </a:r>
            <a:r>
              <a:rPr lang="ja-JP" altLang="en-US" b="1" u="sng" dirty="0" smtClean="0"/>
              <a:t>ご利用曜日・月、火、木、</a:t>
            </a:r>
            <a:r>
              <a:rPr lang="en-US" altLang="ja-JP" b="1" u="sng" dirty="0" smtClean="0"/>
              <a:t>10</a:t>
            </a:r>
            <a:r>
              <a:rPr lang="ja-JP" altLang="en-US" b="1" u="sng" dirty="0" smtClean="0"/>
              <a:t>時～</a:t>
            </a:r>
            <a:r>
              <a:rPr lang="en-US" altLang="ja-JP" b="1" u="sng" dirty="0" smtClean="0"/>
              <a:t>14</a:t>
            </a:r>
            <a:r>
              <a:rPr lang="ja-JP" altLang="en-US" b="1" u="sng" dirty="0" smtClean="0"/>
              <a:t>時　出入り自由で回数限りはありません。</a:t>
            </a:r>
            <a:endParaRPr lang="en-US" altLang="ja-JP" b="1" u="sng" dirty="0" smtClean="0"/>
          </a:p>
          <a:p>
            <a:endParaRPr kumimoji="1" lang="ja-JP" altLang="en-US" b="1" u="sn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p:spPr>
        <p:txBody>
          <a:bodyPr/>
          <a:lstStyle/>
          <a:p>
            <a:r>
              <a:rPr kumimoji="1" lang="ja-JP" altLang="en-US" dirty="0" smtClean="0"/>
              <a:t>サービス対象者と利用料金</a:t>
            </a:r>
            <a:endParaRPr kumimoji="1" lang="ja-JP" altLang="en-US" dirty="0"/>
          </a:p>
        </p:txBody>
      </p:sp>
      <p:graphicFrame>
        <p:nvGraphicFramePr>
          <p:cNvPr id="17" name="表 16"/>
          <p:cNvGraphicFramePr>
            <a:graphicFrameLocks noGrp="1"/>
          </p:cNvGraphicFramePr>
          <p:nvPr/>
        </p:nvGraphicFramePr>
        <p:xfrm>
          <a:off x="971600" y="1196752"/>
          <a:ext cx="7704852" cy="4147664"/>
        </p:xfrm>
        <a:graphic>
          <a:graphicData uri="http://schemas.openxmlformats.org/drawingml/2006/table">
            <a:tbl>
              <a:tblPr firstRow="1" bandRow="1">
                <a:tableStyleId>{5C22544A-7EE6-4342-B048-85BDC9FD1C3A}</a:tableStyleId>
              </a:tblPr>
              <a:tblGrid>
                <a:gridCol w="1368150"/>
                <a:gridCol w="1200134"/>
                <a:gridCol w="1284142"/>
                <a:gridCol w="1284142"/>
                <a:gridCol w="1284142"/>
                <a:gridCol w="1284142"/>
              </a:tblGrid>
              <a:tr h="849695">
                <a:tc>
                  <a:txBody>
                    <a:bodyPr/>
                    <a:lstStyle/>
                    <a:p>
                      <a:endParaRPr kumimoji="1" lang="ja-JP" altLang="en-US" dirty="0"/>
                    </a:p>
                  </a:txBody>
                  <a:tcPr/>
                </a:tc>
                <a:tc>
                  <a:txBody>
                    <a:bodyPr/>
                    <a:lstStyle/>
                    <a:p>
                      <a:r>
                        <a:rPr kumimoji="1" lang="ja-JP" altLang="en-US" dirty="0" smtClean="0"/>
                        <a:t>月</a:t>
                      </a:r>
                      <a:endParaRPr kumimoji="1" lang="ja-JP" altLang="en-US" dirty="0"/>
                    </a:p>
                  </a:txBody>
                  <a:tcPr/>
                </a:tc>
                <a:tc>
                  <a:txBody>
                    <a:bodyPr/>
                    <a:lstStyle/>
                    <a:p>
                      <a:r>
                        <a:rPr kumimoji="1" lang="ja-JP" altLang="en-US" dirty="0" smtClean="0"/>
                        <a:t>火</a:t>
                      </a:r>
                      <a:endParaRPr kumimoji="1" lang="ja-JP" altLang="en-US" dirty="0"/>
                    </a:p>
                  </a:txBody>
                  <a:tcPr/>
                </a:tc>
                <a:tc>
                  <a:txBody>
                    <a:bodyPr/>
                    <a:lstStyle/>
                    <a:p>
                      <a:r>
                        <a:rPr kumimoji="1" lang="ja-JP" altLang="en-US" dirty="0" smtClean="0"/>
                        <a:t>水</a:t>
                      </a:r>
                      <a:endParaRPr kumimoji="1" lang="ja-JP" altLang="en-US" dirty="0"/>
                    </a:p>
                  </a:txBody>
                  <a:tcPr/>
                </a:tc>
                <a:tc>
                  <a:txBody>
                    <a:bodyPr/>
                    <a:lstStyle/>
                    <a:p>
                      <a:r>
                        <a:rPr kumimoji="1" lang="ja-JP" altLang="en-US" dirty="0" smtClean="0"/>
                        <a:t>木</a:t>
                      </a:r>
                      <a:endParaRPr kumimoji="1" lang="ja-JP" altLang="en-US" dirty="0"/>
                    </a:p>
                  </a:txBody>
                  <a:tcPr/>
                </a:tc>
                <a:tc>
                  <a:txBody>
                    <a:bodyPr/>
                    <a:lstStyle/>
                    <a:p>
                      <a:r>
                        <a:rPr kumimoji="1" lang="ja-JP" altLang="en-US" dirty="0" smtClean="0"/>
                        <a:t>金</a:t>
                      </a:r>
                      <a:endParaRPr kumimoji="1" lang="ja-JP" altLang="en-US" dirty="0"/>
                    </a:p>
                  </a:txBody>
                  <a:tcPr/>
                </a:tc>
              </a:tr>
              <a:tr h="849695">
                <a:tc>
                  <a:txBody>
                    <a:bodyPr/>
                    <a:lstStyle/>
                    <a:p>
                      <a:r>
                        <a:rPr kumimoji="1" lang="ja-JP" altLang="en-US" b="1" dirty="0" smtClean="0"/>
                        <a:t>要支援者</a:t>
                      </a:r>
                      <a:endParaRPr kumimoji="1" lang="en-US" altLang="ja-JP" b="1" dirty="0" smtClean="0"/>
                    </a:p>
                    <a:p>
                      <a:r>
                        <a:rPr kumimoji="1" lang="ja-JP" altLang="en-US" b="1" dirty="0" smtClean="0"/>
                        <a:t>チエックリスト対象者</a:t>
                      </a:r>
                      <a:endParaRPr kumimoji="1" lang="ja-JP" altLang="en-US" b="1" dirty="0"/>
                    </a:p>
                  </a:txBody>
                  <a:tcPr/>
                </a:tc>
                <a:tc>
                  <a:txBody>
                    <a:bodyPr/>
                    <a:lstStyle/>
                    <a:p>
                      <a:r>
                        <a:rPr kumimoji="1" lang="en-US" altLang="ja-JP" b="1" dirty="0" smtClean="0"/>
                        <a:t>200</a:t>
                      </a:r>
                      <a:r>
                        <a:rPr kumimoji="1" lang="ja-JP" altLang="en-US" b="1" dirty="0" smtClean="0"/>
                        <a:t>円</a:t>
                      </a:r>
                      <a:endParaRPr kumimoji="1" lang="ja-JP" altLang="en-US" b="1" dirty="0"/>
                    </a:p>
                  </a:txBody>
                  <a:tcPr/>
                </a:tc>
                <a:tc>
                  <a:txBody>
                    <a:bodyPr/>
                    <a:lstStyle/>
                    <a:p>
                      <a:r>
                        <a:rPr kumimoji="1" lang="en-US" altLang="ja-JP" b="1" dirty="0" smtClean="0"/>
                        <a:t>200</a:t>
                      </a:r>
                      <a:r>
                        <a:rPr kumimoji="1" lang="ja-JP" altLang="en-US" b="1" dirty="0" smtClean="0"/>
                        <a:t>円</a:t>
                      </a:r>
                      <a:endParaRPr kumimoji="1" lang="ja-JP" altLang="en-US" b="1" dirty="0"/>
                    </a:p>
                  </a:txBody>
                  <a:tcPr/>
                </a:tc>
                <a:tc>
                  <a:txBody>
                    <a:bodyPr/>
                    <a:lstStyle/>
                    <a:p>
                      <a:r>
                        <a:rPr kumimoji="1" lang="en-US" altLang="ja-JP" dirty="0" smtClean="0"/>
                        <a:t>300</a:t>
                      </a:r>
                      <a:r>
                        <a:rPr kumimoji="1" lang="ja-JP" altLang="en-US" dirty="0" smtClean="0"/>
                        <a:t>円</a:t>
                      </a:r>
                      <a:endParaRPr kumimoji="1" lang="ja-JP" altLang="en-US" dirty="0"/>
                    </a:p>
                  </a:txBody>
                  <a:tcPr/>
                </a:tc>
                <a:tc>
                  <a:txBody>
                    <a:bodyPr/>
                    <a:lstStyle/>
                    <a:p>
                      <a:r>
                        <a:rPr kumimoji="1" lang="en-US" altLang="ja-JP" b="1" dirty="0" smtClean="0"/>
                        <a:t>200</a:t>
                      </a:r>
                      <a:r>
                        <a:rPr kumimoji="1" lang="ja-JP" altLang="en-US" b="1" dirty="0" smtClean="0"/>
                        <a:t>円</a:t>
                      </a:r>
                      <a:endParaRPr kumimoji="1" lang="ja-JP" altLang="en-US" b="1" dirty="0"/>
                    </a:p>
                  </a:txBody>
                  <a:tcPr/>
                </a:tc>
                <a:tc>
                  <a:txBody>
                    <a:bodyPr/>
                    <a:lstStyle/>
                    <a:p>
                      <a:r>
                        <a:rPr kumimoji="1" lang="en-US" altLang="ja-JP" dirty="0" smtClean="0"/>
                        <a:t>300</a:t>
                      </a:r>
                      <a:r>
                        <a:rPr kumimoji="1" lang="ja-JP" altLang="en-US" dirty="0" smtClean="0"/>
                        <a:t>円</a:t>
                      </a:r>
                      <a:endParaRPr kumimoji="1" lang="ja-JP" altLang="en-US" dirty="0"/>
                    </a:p>
                  </a:txBody>
                  <a:tcPr/>
                </a:tc>
              </a:tr>
              <a:tr h="684179">
                <a:tc>
                  <a:txBody>
                    <a:bodyPr/>
                    <a:lstStyle/>
                    <a:p>
                      <a:r>
                        <a:rPr kumimoji="1" lang="ja-JP" altLang="en-US" b="1" dirty="0" smtClean="0"/>
                        <a:t>一般の方</a:t>
                      </a:r>
                      <a:endParaRPr kumimoji="1" lang="ja-JP" altLang="en-US" b="1" dirty="0"/>
                    </a:p>
                  </a:txBody>
                  <a:tcPr/>
                </a:tc>
                <a:tc>
                  <a:txBody>
                    <a:bodyPr/>
                    <a:lstStyle/>
                    <a:p>
                      <a:r>
                        <a:rPr kumimoji="1" lang="en-US" altLang="ja-JP" dirty="0" smtClean="0"/>
                        <a:t>300</a:t>
                      </a:r>
                      <a:r>
                        <a:rPr kumimoji="1" lang="ja-JP" altLang="en-US" dirty="0" smtClean="0"/>
                        <a:t>円</a:t>
                      </a:r>
                      <a:endParaRPr kumimoji="1" lang="ja-JP" altLang="en-US" dirty="0"/>
                    </a:p>
                  </a:txBody>
                  <a:tcPr/>
                </a:tc>
                <a:tc>
                  <a:txBody>
                    <a:bodyPr/>
                    <a:lstStyle/>
                    <a:p>
                      <a:r>
                        <a:rPr kumimoji="1" lang="en-US" altLang="ja-JP" dirty="0" smtClean="0"/>
                        <a:t>300</a:t>
                      </a:r>
                      <a:r>
                        <a:rPr kumimoji="1" lang="ja-JP" altLang="en-US" dirty="0" smtClean="0"/>
                        <a:t>円</a:t>
                      </a:r>
                      <a:endParaRPr kumimoji="1" lang="ja-JP" altLang="en-US" dirty="0"/>
                    </a:p>
                  </a:txBody>
                  <a:tcPr/>
                </a:tc>
                <a:tc>
                  <a:txBody>
                    <a:bodyPr/>
                    <a:lstStyle/>
                    <a:p>
                      <a:r>
                        <a:rPr kumimoji="1" lang="en-US" altLang="ja-JP" dirty="0" smtClean="0"/>
                        <a:t>300</a:t>
                      </a:r>
                      <a:r>
                        <a:rPr kumimoji="1" lang="ja-JP" altLang="en-US" dirty="0" smtClean="0"/>
                        <a:t>円</a:t>
                      </a:r>
                      <a:endParaRPr kumimoji="1" lang="ja-JP" altLang="en-US" dirty="0"/>
                    </a:p>
                  </a:txBody>
                  <a:tcPr/>
                </a:tc>
                <a:tc>
                  <a:txBody>
                    <a:bodyPr/>
                    <a:lstStyle/>
                    <a:p>
                      <a:r>
                        <a:rPr kumimoji="1" lang="en-US" altLang="ja-JP" dirty="0" smtClean="0"/>
                        <a:t>300</a:t>
                      </a:r>
                      <a:r>
                        <a:rPr kumimoji="1" lang="ja-JP" altLang="en-US" dirty="0" smtClean="0"/>
                        <a:t>円</a:t>
                      </a:r>
                      <a:endParaRPr kumimoji="1" lang="ja-JP" altLang="en-US" dirty="0"/>
                    </a:p>
                  </a:txBody>
                  <a:tcPr/>
                </a:tc>
                <a:tc>
                  <a:txBody>
                    <a:bodyPr/>
                    <a:lstStyle/>
                    <a:p>
                      <a:r>
                        <a:rPr kumimoji="1" lang="en-US" altLang="ja-JP" dirty="0" smtClean="0"/>
                        <a:t>300</a:t>
                      </a:r>
                      <a:r>
                        <a:rPr kumimoji="1" lang="ja-JP" altLang="en-US" dirty="0" smtClean="0"/>
                        <a:t>円</a:t>
                      </a:r>
                      <a:endParaRPr kumimoji="1" lang="ja-JP" altLang="en-US" dirty="0"/>
                    </a:p>
                  </a:txBody>
                  <a:tcPr/>
                </a:tc>
              </a:tr>
              <a:tr h="849695">
                <a:tc>
                  <a:txBody>
                    <a:bodyPr/>
                    <a:lstStyle/>
                    <a:p>
                      <a:r>
                        <a:rPr kumimoji="1" lang="ja-JP" altLang="en-US" b="1" dirty="0" smtClean="0"/>
                        <a:t>食事</a:t>
                      </a:r>
                      <a:endParaRPr kumimoji="1" lang="en-US" altLang="ja-JP" b="1" dirty="0" smtClean="0"/>
                    </a:p>
                    <a:p>
                      <a:r>
                        <a:rPr kumimoji="1" lang="ja-JP" altLang="en-US" b="1" dirty="0" smtClean="0"/>
                        <a:t>（注文弁当）</a:t>
                      </a:r>
                      <a:endParaRPr kumimoji="1" lang="ja-JP" altLang="en-US" b="1" dirty="0"/>
                    </a:p>
                  </a:txBody>
                  <a:tcPr/>
                </a:tc>
                <a:tc>
                  <a:txBody>
                    <a:bodyPr/>
                    <a:lstStyle/>
                    <a:p>
                      <a:r>
                        <a:rPr kumimoji="1" lang="ja-JP" altLang="en-US" dirty="0" smtClean="0"/>
                        <a:t>６２０円～</a:t>
                      </a:r>
                      <a:r>
                        <a:rPr kumimoji="1" lang="en-US" altLang="ja-JP" dirty="0" smtClean="0"/>
                        <a:t>700</a:t>
                      </a:r>
                      <a:r>
                        <a:rPr kumimoji="1" lang="ja-JP" altLang="en-US" dirty="0" smtClean="0"/>
                        <a:t>円</a:t>
                      </a:r>
                      <a:endParaRPr kumimoji="1" lang="ja-JP" altLang="en-US" dirty="0"/>
                    </a:p>
                  </a:txBody>
                  <a:tcPr/>
                </a:tc>
                <a:tc>
                  <a:txBody>
                    <a:bodyPr/>
                    <a:lstStyle/>
                    <a:p>
                      <a:r>
                        <a:rPr kumimoji="1" lang="en-US" altLang="ja-JP" dirty="0" smtClean="0"/>
                        <a:t>620</a:t>
                      </a:r>
                      <a:r>
                        <a:rPr kumimoji="1" lang="ja-JP" altLang="en-US" dirty="0" smtClean="0"/>
                        <a:t>円～</a:t>
                      </a:r>
                      <a:r>
                        <a:rPr kumimoji="1" lang="en-US" altLang="ja-JP" dirty="0" smtClean="0"/>
                        <a:t>700</a:t>
                      </a:r>
                      <a:r>
                        <a:rPr kumimoji="1" lang="ja-JP" altLang="en-US" dirty="0" smtClean="0"/>
                        <a:t>円</a:t>
                      </a:r>
                      <a:endParaRPr kumimoji="1" lang="en-US" altLang="ja-JP" dirty="0" smtClean="0"/>
                    </a:p>
                  </a:txBody>
                  <a:tcPr/>
                </a:tc>
                <a:tc>
                  <a:txBody>
                    <a:bodyPr/>
                    <a:lstStyle/>
                    <a:p>
                      <a:endParaRPr kumimoji="1" lang="ja-JP" altLang="en-US" dirty="0"/>
                    </a:p>
                  </a:txBody>
                  <a:tcPr/>
                </a:tc>
                <a:tc>
                  <a:txBody>
                    <a:bodyPr/>
                    <a:lstStyle/>
                    <a:p>
                      <a:r>
                        <a:rPr kumimoji="1" lang="ja-JP" altLang="en-US" dirty="0" smtClean="0"/>
                        <a:t>６２０円～</a:t>
                      </a:r>
                      <a:r>
                        <a:rPr kumimoji="1" lang="en-US" altLang="ja-JP" dirty="0" smtClean="0"/>
                        <a:t>700</a:t>
                      </a:r>
                      <a:r>
                        <a:rPr kumimoji="1" lang="ja-JP" altLang="en-US" dirty="0" smtClean="0"/>
                        <a:t>円</a:t>
                      </a:r>
                      <a:endParaRPr kumimoji="1" lang="ja-JP" altLang="en-US" dirty="0"/>
                    </a:p>
                  </a:txBody>
                  <a:tcPr/>
                </a:tc>
                <a:tc>
                  <a:txBody>
                    <a:bodyPr/>
                    <a:lstStyle/>
                    <a:p>
                      <a:endParaRPr kumimoji="1" lang="ja-JP" altLang="en-US" dirty="0"/>
                    </a:p>
                  </a:txBody>
                  <a:tcPr/>
                </a:tc>
              </a:tr>
              <a:tr h="849695">
                <a:tc>
                  <a:txBody>
                    <a:bodyPr/>
                    <a:lstStyle/>
                    <a:p>
                      <a:r>
                        <a:rPr kumimoji="1" lang="ja-JP" altLang="en-US" b="1" dirty="0" smtClean="0"/>
                        <a:t>あした葉食堂（不定期）</a:t>
                      </a:r>
                      <a:endParaRPr kumimoji="1" lang="ja-JP" altLang="en-US" b="1" dirty="0"/>
                    </a:p>
                  </a:txBody>
                  <a:tcPr/>
                </a:tc>
                <a:tc>
                  <a:txBody>
                    <a:bodyPr/>
                    <a:lstStyle/>
                    <a:p>
                      <a:r>
                        <a:rPr kumimoji="1" lang="en-US" altLang="ja-JP" dirty="0" smtClean="0"/>
                        <a:t>500</a:t>
                      </a:r>
                      <a:r>
                        <a:rPr kumimoji="1" lang="ja-JP" altLang="en-US" dirty="0" smtClean="0"/>
                        <a:t>円</a:t>
                      </a:r>
                      <a:endParaRPr kumimoji="1" lang="ja-JP" altLang="en-US" dirty="0"/>
                    </a:p>
                  </a:txBody>
                  <a:tcPr/>
                </a:tc>
                <a:tc>
                  <a:txBody>
                    <a:bodyPr/>
                    <a:lstStyle/>
                    <a:p>
                      <a:r>
                        <a:rPr kumimoji="1" lang="en-US" altLang="ja-JP" dirty="0" smtClean="0"/>
                        <a:t>500</a:t>
                      </a:r>
                      <a:r>
                        <a:rPr kumimoji="1" lang="ja-JP" altLang="en-US" dirty="0" smtClean="0"/>
                        <a:t>円</a:t>
                      </a:r>
                      <a:endParaRPr kumimoji="1" lang="ja-JP" altLang="en-US" dirty="0"/>
                    </a:p>
                  </a:txBody>
                  <a:tcPr/>
                </a:tc>
                <a:tc>
                  <a:txBody>
                    <a:bodyPr/>
                    <a:lstStyle/>
                    <a:p>
                      <a:endParaRPr kumimoji="1" lang="ja-JP" altLang="en-US"/>
                    </a:p>
                  </a:txBody>
                  <a:tcPr/>
                </a:tc>
                <a:tc>
                  <a:txBody>
                    <a:bodyPr/>
                    <a:lstStyle/>
                    <a:p>
                      <a:r>
                        <a:rPr kumimoji="1" lang="en-US" altLang="ja-JP" dirty="0" smtClean="0"/>
                        <a:t>500</a:t>
                      </a:r>
                      <a:r>
                        <a:rPr kumimoji="1" lang="ja-JP" altLang="en-US" dirty="0" smtClean="0"/>
                        <a:t>円</a:t>
                      </a:r>
                      <a:endParaRPr kumimoji="1" lang="ja-JP" altLang="en-US" dirty="0"/>
                    </a:p>
                  </a:txBody>
                  <a:tcPr/>
                </a:tc>
                <a:tc>
                  <a:txBody>
                    <a:bodyPr/>
                    <a:lstStyle/>
                    <a:p>
                      <a:endParaRPr kumimoji="1" lang="ja-JP" altLang="en-US" dirty="0"/>
                    </a:p>
                  </a:txBody>
                  <a:tcPr/>
                </a:tc>
              </a:tr>
            </a:tbl>
          </a:graphicData>
        </a:graphic>
      </p:graphicFrame>
      <p:sp>
        <p:nvSpPr>
          <p:cNvPr id="18" name="テキスト ボックス 17"/>
          <p:cNvSpPr txBox="1"/>
          <p:nvPr/>
        </p:nvSpPr>
        <p:spPr>
          <a:xfrm>
            <a:off x="6660232" y="5373216"/>
            <a:ext cx="2088232" cy="369332"/>
          </a:xfrm>
          <a:prstGeom prst="rect">
            <a:avLst/>
          </a:prstGeom>
          <a:noFill/>
        </p:spPr>
        <p:txBody>
          <a:bodyPr wrap="square" rtlCol="0">
            <a:spAutoFit/>
          </a:bodyPr>
          <a:lstStyle/>
          <a:p>
            <a:r>
              <a:rPr kumimoji="1" lang="ja-JP" altLang="en-US" dirty="0" smtClean="0"/>
              <a:t>令和</a:t>
            </a:r>
            <a:r>
              <a:rPr kumimoji="1" lang="en-US" altLang="ja-JP" dirty="0" smtClean="0"/>
              <a:t>6</a:t>
            </a:r>
            <a:r>
              <a:rPr kumimoji="1" lang="ja-JP" altLang="en-US" dirty="0" smtClean="0"/>
              <a:t>年</a:t>
            </a:r>
            <a:r>
              <a:rPr kumimoji="1" lang="en-US" altLang="ja-JP" dirty="0" smtClean="0"/>
              <a:t>4</a:t>
            </a:r>
            <a:r>
              <a:rPr kumimoji="1" lang="ja-JP" altLang="en-US" dirty="0" smtClean="0"/>
              <a:t>月</a:t>
            </a:r>
            <a:r>
              <a:rPr kumimoji="1" lang="en-US" altLang="ja-JP" dirty="0" smtClean="0"/>
              <a:t>1</a:t>
            </a:r>
            <a:r>
              <a:rPr kumimoji="1" lang="ja-JP" altLang="en-US" dirty="0" smtClean="0"/>
              <a:t>日</a:t>
            </a:r>
            <a:endParaRPr kumimoji="1" lang="ja-JP" altLang="en-US" dirty="0"/>
          </a:p>
        </p:txBody>
      </p:sp>
      <p:sp>
        <p:nvSpPr>
          <p:cNvPr id="19" name="テキスト ボックス 18"/>
          <p:cNvSpPr txBox="1"/>
          <p:nvPr/>
        </p:nvSpPr>
        <p:spPr>
          <a:xfrm>
            <a:off x="899592" y="5733256"/>
            <a:ext cx="7920880" cy="707886"/>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kumimoji="1" lang="en-US" altLang="ja-JP" sz="2000" b="1" dirty="0" smtClean="0"/>
              <a:t>※</a:t>
            </a:r>
            <a:r>
              <a:rPr kumimoji="1" lang="ja-JP" altLang="en-US" sz="2000" b="1" dirty="0" smtClean="0"/>
              <a:t>水曜日、金曜日はパン工房あり、イベント講座などを行います。</a:t>
            </a:r>
            <a:endParaRPr kumimoji="1" lang="en-US" altLang="ja-JP" sz="2000" b="1" dirty="0" smtClean="0"/>
          </a:p>
          <a:p>
            <a:r>
              <a:rPr lang="ja-JP" altLang="en-US" sz="2000" b="1" dirty="0"/>
              <a:t>営業</a:t>
            </a:r>
            <a:r>
              <a:rPr lang="ja-JP" altLang="en-US" sz="2000" b="1" dirty="0" smtClean="0"/>
              <a:t>時間：</a:t>
            </a:r>
            <a:r>
              <a:rPr lang="en-US" altLang="ja-JP" sz="2000" b="1" dirty="0" smtClean="0"/>
              <a:t>10</a:t>
            </a:r>
            <a:r>
              <a:rPr lang="ja-JP" altLang="en-US" sz="2000" b="1" dirty="0" smtClean="0"/>
              <a:t>時～</a:t>
            </a:r>
            <a:r>
              <a:rPr lang="en-US" altLang="ja-JP" sz="2000" b="1" dirty="0" smtClean="0"/>
              <a:t>16</a:t>
            </a:r>
            <a:r>
              <a:rPr lang="ja-JP" altLang="en-US" sz="2000" b="1" dirty="0" smtClean="0"/>
              <a:t>時　　あした葉月刊カレンダー参照ください。</a:t>
            </a:r>
            <a:endParaRPr kumimoji="1" lang="ja-JP" altLang="en-US" sz="2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normAutofit fontScale="90000"/>
          </a:bodyPr>
          <a:lstStyle/>
          <a:p>
            <a:r>
              <a:rPr kumimoji="1" lang="ja-JP" altLang="en-US" dirty="0" smtClean="0"/>
              <a:t>訪問サービスの提供表</a:t>
            </a:r>
            <a:endParaRPr kumimoji="1" lang="ja-JP" altLang="en-US" dirty="0"/>
          </a:p>
        </p:txBody>
      </p:sp>
      <p:graphicFrame>
        <p:nvGraphicFramePr>
          <p:cNvPr id="4" name="コンテンツ プレースホルダ 3"/>
          <p:cNvGraphicFramePr>
            <a:graphicFrameLocks noGrp="1"/>
          </p:cNvGraphicFramePr>
          <p:nvPr>
            <p:ph idx="1"/>
          </p:nvPr>
        </p:nvGraphicFramePr>
        <p:xfrm>
          <a:off x="539554" y="908722"/>
          <a:ext cx="8157590" cy="4824534"/>
        </p:xfrm>
        <a:graphic>
          <a:graphicData uri="http://schemas.openxmlformats.org/drawingml/2006/table">
            <a:tbl>
              <a:tblPr firstRow="1" bandRow="1">
                <a:tableStyleId>{93296810-A885-4BE3-A3E7-6D5BEEA58F35}</a:tableStyleId>
              </a:tblPr>
              <a:tblGrid>
                <a:gridCol w="576062"/>
                <a:gridCol w="2686974"/>
                <a:gridCol w="1631518"/>
                <a:gridCol w="1631518"/>
                <a:gridCol w="1631518"/>
              </a:tblGrid>
              <a:tr h="458621">
                <a:tc>
                  <a:txBody>
                    <a:bodyPr/>
                    <a:lstStyle/>
                    <a:p>
                      <a:endParaRPr kumimoji="1" lang="en-US" altLang="ja-JP" dirty="0" smtClean="0"/>
                    </a:p>
                  </a:txBody>
                  <a:tcPr/>
                </a:tc>
                <a:tc>
                  <a:txBody>
                    <a:bodyPr/>
                    <a:lstStyle/>
                    <a:p>
                      <a:endParaRPr kumimoji="1" lang="ja-JP" altLang="en-US" dirty="0"/>
                    </a:p>
                  </a:txBody>
                  <a:tcPr/>
                </a:tc>
                <a:tc>
                  <a:txBody>
                    <a:bodyPr/>
                    <a:lstStyle/>
                    <a:p>
                      <a:r>
                        <a:rPr kumimoji="1" lang="ja-JP" altLang="en-US" dirty="0" smtClean="0"/>
                        <a:t>時間</a:t>
                      </a:r>
                      <a:endParaRPr kumimoji="1" lang="ja-JP" altLang="en-US" dirty="0"/>
                    </a:p>
                  </a:txBody>
                  <a:tcPr/>
                </a:tc>
                <a:tc>
                  <a:txBody>
                    <a:bodyPr/>
                    <a:lstStyle/>
                    <a:p>
                      <a:r>
                        <a:rPr kumimoji="1" lang="ja-JP" altLang="en-US" dirty="0" smtClean="0"/>
                        <a:t>金額</a:t>
                      </a:r>
                      <a:endParaRPr kumimoji="1" lang="ja-JP" altLang="en-US" dirty="0"/>
                    </a:p>
                  </a:txBody>
                  <a:tcPr/>
                </a:tc>
                <a:tc>
                  <a:txBody>
                    <a:bodyPr/>
                    <a:lstStyle/>
                    <a:p>
                      <a:endParaRPr kumimoji="1" lang="ja-JP" altLang="en-US"/>
                    </a:p>
                  </a:txBody>
                  <a:tcPr/>
                </a:tc>
              </a:tr>
              <a:tr h="1575090">
                <a:tc>
                  <a:txBody>
                    <a:bodyPr/>
                    <a:lstStyle/>
                    <a:p>
                      <a:endParaRPr kumimoji="1" lang="en-US" altLang="ja-JP" dirty="0" smtClean="0"/>
                    </a:p>
                    <a:p>
                      <a:r>
                        <a:rPr kumimoji="1" lang="ja-JP" altLang="en-US" dirty="0" smtClean="0"/>
                        <a:t>１</a:t>
                      </a:r>
                      <a:endParaRPr kumimoji="1" lang="en-US" altLang="ja-JP" dirty="0" smtClean="0"/>
                    </a:p>
                  </a:txBody>
                  <a:tcPr/>
                </a:tc>
                <a:tc>
                  <a:txBody>
                    <a:bodyPr/>
                    <a:lstStyle/>
                    <a:p>
                      <a:r>
                        <a:rPr kumimoji="1" lang="ja-JP" altLang="en-US" dirty="0" smtClean="0"/>
                        <a:t>家事支援</a:t>
                      </a:r>
                      <a:endParaRPr kumimoji="1" lang="en-US" altLang="ja-JP" dirty="0" smtClean="0"/>
                    </a:p>
                    <a:p>
                      <a:r>
                        <a:rPr kumimoji="1" lang="ja-JP" altLang="en-US" dirty="0" smtClean="0"/>
                        <a:t>・掃除</a:t>
                      </a:r>
                      <a:endParaRPr kumimoji="1" lang="en-US" altLang="ja-JP" dirty="0" smtClean="0"/>
                    </a:p>
                    <a:p>
                      <a:r>
                        <a:rPr kumimoji="1" lang="ja-JP" altLang="en-US" dirty="0" smtClean="0"/>
                        <a:t>・洗濯</a:t>
                      </a:r>
                      <a:endParaRPr kumimoji="1" lang="en-US" altLang="ja-JP" dirty="0" smtClean="0"/>
                    </a:p>
                    <a:p>
                      <a:r>
                        <a:rPr kumimoji="1" lang="ja-JP" altLang="en-US" dirty="0" smtClean="0"/>
                        <a:t>・買い物</a:t>
                      </a:r>
                      <a:endParaRPr kumimoji="1" lang="en-US" altLang="ja-JP" dirty="0" smtClean="0"/>
                    </a:p>
                    <a:p>
                      <a:r>
                        <a:rPr kumimoji="1" lang="ja-JP" altLang="en-US" dirty="0" smtClean="0"/>
                        <a:t>・簡単な食事の用意</a:t>
                      </a:r>
                      <a:endParaRPr kumimoji="1" lang="ja-JP" altLang="en-US" dirty="0"/>
                    </a:p>
                  </a:txBody>
                  <a:tcPr/>
                </a:tc>
                <a:tc>
                  <a:txBody>
                    <a:bodyPr/>
                    <a:lstStyle/>
                    <a:p>
                      <a:r>
                        <a:rPr kumimoji="1" lang="ja-JP" altLang="en-US" dirty="0" smtClean="0"/>
                        <a:t>１時間</a:t>
                      </a:r>
                      <a:endParaRPr kumimoji="1" lang="ja-JP" altLang="en-US" dirty="0"/>
                    </a:p>
                  </a:txBody>
                  <a:tcPr/>
                </a:tc>
                <a:tc>
                  <a:txBody>
                    <a:bodyPr/>
                    <a:lstStyle/>
                    <a:p>
                      <a:r>
                        <a:rPr kumimoji="1" lang="en-US" altLang="ja-JP" dirty="0" smtClean="0"/>
                        <a:t>1,000</a:t>
                      </a:r>
                      <a:r>
                        <a:rPr kumimoji="1" lang="ja-JP" altLang="en-US" dirty="0" smtClean="0"/>
                        <a:t>円</a:t>
                      </a:r>
                      <a:endParaRPr kumimoji="1" lang="ja-JP" altLang="en-US" dirty="0"/>
                    </a:p>
                  </a:txBody>
                  <a:tcPr/>
                </a:tc>
                <a:tc>
                  <a:txBody>
                    <a:bodyPr/>
                    <a:lstStyle/>
                    <a:p>
                      <a:r>
                        <a:rPr kumimoji="1" lang="en-US" altLang="ja-JP" dirty="0" smtClean="0"/>
                        <a:t>※</a:t>
                      </a:r>
                      <a:r>
                        <a:rPr kumimoji="1" lang="ja-JP" altLang="en-US" dirty="0" smtClean="0"/>
                        <a:t>超えた場合は延長料金</a:t>
                      </a:r>
                      <a:r>
                        <a:rPr kumimoji="1" lang="en-US" altLang="ja-JP" dirty="0" smtClean="0"/>
                        <a:t>30</a:t>
                      </a:r>
                      <a:r>
                        <a:rPr kumimoji="1" lang="ja-JP" altLang="en-US" dirty="0" smtClean="0"/>
                        <a:t>分ごとに</a:t>
                      </a:r>
                      <a:r>
                        <a:rPr kumimoji="1" lang="en-US" altLang="ja-JP" dirty="0" smtClean="0"/>
                        <a:t>500</a:t>
                      </a:r>
                      <a:r>
                        <a:rPr kumimoji="1" lang="ja-JP" altLang="en-US" dirty="0" smtClean="0"/>
                        <a:t>円追加になります。</a:t>
                      </a:r>
                      <a:endParaRPr kumimoji="1" lang="ja-JP" altLang="en-US" dirty="0"/>
                    </a:p>
                  </a:txBody>
                  <a:tcPr/>
                </a:tc>
              </a:tr>
              <a:tr h="1513674">
                <a:tc>
                  <a:txBody>
                    <a:bodyPr/>
                    <a:lstStyle/>
                    <a:p>
                      <a:r>
                        <a:rPr kumimoji="1" lang="ja-JP" altLang="en-US" dirty="0" smtClean="0"/>
                        <a:t>２</a:t>
                      </a:r>
                      <a:endParaRPr kumimoji="1" lang="ja-JP" altLang="en-US" dirty="0"/>
                    </a:p>
                  </a:txBody>
                  <a:tcPr/>
                </a:tc>
                <a:tc>
                  <a:txBody>
                    <a:bodyPr/>
                    <a:lstStyle/>
                    <a:p>
                      <a:r>
                        <a:rPr kumimoji="1" lang="ja-JP" altLang="en-US" dirty="0" smtClean="0"/>
                        <a:t>買い物送迎</a:t>
                      </a:r>
                      <a:endParaRPr kumimoji="1" lang="ja-JP" altLang="en-US" dirty="0"/>
                    </a:p>
                  </a:txBody>
                  <a:tcPr/>
                </a:tc>
                <a:tc>
                  <a:txBody>
                    <a:bodyPr/>
                    <a:lstStyle/>
                    <a:p>
                      <a:r>
                        <a:rPr kumimoji="1" lang="en-US" altLang="ja-JP" dirty="0" smtClean="0"/>
                        <a:t>1</a:t>
                      </a:r>
                      <a:r>
                        <a:rPr kumimoji="1" lang="ja-JP" altLang="en-US" dirty="0" smtClean="0"/>
                        <a:t>回</a:t>
                      </a:r>
                      <a:endParaRPr kumimoji="1" lang="ja-JP" altLang="en-US" dirty="0"/>
                    </a:p>
                  </a:txBody>
                  <a:tcPr/>
                </a:tc>
                <a:tc>
                  <a:txBody>
                    <a:bodyPr/>
                    <a:lstStyle/>
                    <a:p>
                      <a:r>
                        <a:rPr kumimoji="1" lang="en-US" altLang="ja-JP" dirty="0" smtClean="0"/>
                        <a:t>500</a:t>
                      </a:r>
                      <a:r>
                        <a:rPr kumimoji="1" lang="ja-JP" altLang="en-US" dirty="0" smtClean="0"/>
                        <a:t>円</a:t>
                      </a:r>
                      <a:endParaRPr kumimoji="1" lang="ja-JP" altLang="en-US" dirty="0"/>
                    </a:p>
                  </a:txBody>
                  <a:tcPr/>
                </a:tc>
                <a:tc>
                  <a:txBody>
                    <a:bodyPr/>
                    <a:lstStyle/>
                    <a:p>
                      <a:r>
                        <a:rPr kumimoji="1" lang="en-US" altLang="ja-JP" dirty="0" smtClean="0"/>
                        <a:t>※</a:t>
                      </a:r>
                      <a:r>
                        <a:rPr kumimoji="1" lang="ja-JP" altLang="en-US" dirty="0" smtClean="0"/>
                        <a:t>距離で追加あります。</a:t>
                      </a:r>
                      <a:endParaRPr kumimoji="1" lang="ja-JP" altLang="en-US" dirty="0"/>
                    </a:p>
                  </a:txBody>
                  <a:tcPr/>
                </a:tc>
              </a:tr>
              <a:tr h="1277149">
                <a:tc>
                  <a:txBody>
                    <a:bodyPr/>
                    <a:lstStyle/>
                    <a:p>
                      <a:r>
                        <a:rPr kumimoji="1" lang="ja-JP" altLang="en-US" dirty="0" smtClean="0"/>
                        <a:t>３</a:t>
                      </a:r>
                      <a:endParaRPr kumimoji="1" lang="ja-JP" altLang="en-US" dirty="0"/>
                    </a:p>
                  </a:txBody>
                  <a:tcPr/>
                </a:tc>
                <a:tc>
                  <a:txBody>
                    <a:bodyPr/>
                    <a:lstStyle/>
                    <a:p>
                      <a:r>
                        <a:rPr kumimoji="1" lang="ja-JP" altLang="en-US" dirty="0" smtClean="0"/>
                        <a:t>通院付き添い</a:t>
                      </a:r>
                      <a:endParaRPr kumimoji="1" lang="ja-JP" altLang="en-US" dirty="0"/>
                    </a:p>
                  </a:txBody>
                  <a:tcPr/>
                </a:tc>
                <a:tc>
                  <a:txBody>
                    <a:bodyPr/>
                    <a:lstStyle/>
                    <a:p>
                      <a:r>
                        <a:rPr kumimoji="1" lang="en-US" altLang="ja-JP" dirty="0" smtClean="0"/>
                        <a:t>1</a:t>
                      </a:r>
                      <a:r>
                        <a:rPr kumimoji="1" lang="ja-JP" altLang="en-US" dirty="0" smtClean="0"/>
                        <a:t>時間</a:t>
                      </a:r>
                      <a:endParaRPr kumimoji="1" lang="ja-JP" altLang="en-US" dirty="0"/>
                    </a:p>
                  </a:txBody>
                  <a:tcPr/>
                </a:tc>
                <a:tc>
                  <a:txBody>
                    <a:bodyPr/>
                    <a:lstStyle/>
                    <a:p>
                      <a:r>
                        <a:rPr kumimoji="1" lang="en-US" altLang="ja-JP" dirty="0" smtClean="0"/>
                        <a:t>1,000</a:t>
                      </a:r>
                      <a:r>
                        <a:rPr kumimoji="1" lang="ja-JP" altLang="en-US" dirty="0" smtClean="0"/>
                        <a:t>円</a:t>
                      </a:r>
                      <a:endParaRPr kumimoji="1" lang="ja-JP" altLang="en-US" dirty="0"/>
                    </a:p>
                  </a:txBody>
                  <a:tcPr/>
                </a:tc>
                <a:tc>
                  <a:txBody>
                    <a:bodyPr/>
                    <a:lstStyle/>
                    <a:p>
                      <a:r>
                        <a:rPr kumimoji="1" lang="en-US" altLang="ja-JP" dirty="0" smtClean="0"/>
                        <a:t>※1</a:t>
                      </a:r>
                      <a:r>
                        <a:rPr kumimoji="1" lang="ja-JP" altLang="en-US" dirty="0" smtClean="0"/>
                        <a:t>時間を超えた場合は</a:t>
                      </a:r>
                      <a:r>
                        <a:rPr kumimoji="1" lang="en-US" altLang="ja-JP" dirty="0" smtClean="0"/>
                        <a:t>30</a:t>
                      </a:r>
                      <a:r>
                        <a:rPr kumimoji="1" lang="ja-JP" altLang="en-US" dirty="0" smtClean="0"/>
                        <a:t>分ごとに</a:t>
                      </a:r>
                      <a:r>
                        <a:rPr kumimoji="1" lang="en-US" altLang="ja-JP" dirty="0" smtClean="0"/>
                        <a:t>500</a:t>
                      </a:r>
                      <a:r>
                        <a:rPr kumimoji="1" lang="ja-JP" altLang="en-US" dirty="0" smtClean="0"/>
                        <a:t>円追加します。</a:t>
                      </a:r>
                      <a:endParaRPr kumimoji="1" lang="ja-JP" altLang="en-US" dirty="0"/>
                    </a:p>
                  </a:txBody>
                  <a:tcPr/>
                </a:tc>
              </a:tr>
            </a:tbl>
          </a:graphicData>
        </a:graphic>
      </p:graphicFrame>
      <p:sp>
        <p:nvSpPr>
          <p:cNvPr id="9" name="テキスト ボックス 8"/>
          <p:cNvSpPr txBox="1"/>
          <p:nvPr/>
        </p:nvSpPr>
        <p:spPr>
          <a:xfrm>
            <a:off x="539552" y="5805264"/>
            <a:ext cx="8208912" cy="646331"/>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kumimoji="1" lang="en-US" altLang="ja-JP" dirty="0" smtClean="0"/>
              <a:t>※</a:t>
            </a:r>
            <a:r>
              <a:rPr kumimoji="1" lang="ja-JP" altLang="en-US" dirty="0" smtClean="0"/>
              <a:t>訪問サービスは</a:t>
            </a:r>
            <a:r>
              <a:rPr kumimoji="1" lang="en-US" altLang="ja-JP" dirty="0" smtClean="0"/>
              <a:t>5</a:t>
            </a:r>
            <a:r>
              <a:rPr kumimoji="1" lang="ja-JP" altLang="en-US" dirty="0" smtClean="0"/>
              <a:t>月</a:t>
            </a:r>
            <a:r>
              <a:rPr kumimoji="1" lang="en-US" altLang="ja-JP" dirty="0" smtClean="0"/>
              <a:t>1</a:t>
            </a:r>
            <a:r>
              <a:rPr kumimoji="1" lang="ja-JP" altLang="en-US" dirty="0" smtClean="0"/>
              <a:t>日よりサービス開始します。ご利用希望者はご登録お願いして</a:t>
            </a:r>
            <a:r>
              <a:rPr kumimoji="1" lang="ja-JP" altLang="en-US" smtClean="0"/>
              <a:t>います。ご連絡お願いいたします。</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342</Words>
  <Application>Microsoft Office PowerPoint</Application>
  <PresentationFormat>画面に合わせる (4:3)</PresentationFormat>
  <Paragraphs>79</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スライド 1</vt:lpstr>
      <vt:lpstr>スライド 2</vt:lpstr>
      <vt:lpstr>サービス対象者と利用料金</vt:lpstr>
      <vt:lpstr>訪問サービスの提供表</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Windows ユーザー</dc:creator>
  <cp:lastModifiedBy>Windows ユーザー</cp:lastModifiedBy>
  <cp:revision>10</cp:revision>
  <dcterms:created xsi:type="dcterms:W3CDTF">2024-04-02T22:07:29Z</dcterms:created>
  <dcterms:modified xsi:type="dcterms:W3CDTF">2024-04-02T23:39:27Z</dcterms:modified>
</cp:coreProperties>
</file>